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6" r:id="rId4"/>
    <p:sldId id="260" r:id="rId5"/>
    <p:sldId id="262" r:id="rId6"/>
    <p:sldId id="258" r:id="rId7"/>
    <p:sldId id="267" r:id="rId8"/>
    <p:sldId id="268" r:id="rId9"/>
    <p:sldId id="264" r:id="rId10"/>
    <p:sldId id="265" r:id="rId11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41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2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0232E-A8D4-4D08-B89C-D157F2E79268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828F1F-CA0F-4BDD-B7A1-0ACE21192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331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47" name="Google Shape;24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7144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/>
          </a:p>
        </p:txBody>
      </p:sp>
      <p:sp>
        <p:nvSpPr>
          <p:cNvPr id="716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7D11DF-0D72-414D-B029-219741440E2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496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dirty="0" smtClean="0"/>
          </a:p>
        </p:txBody>
      </p:sp>
      <p:sp>
        <p:nvSpPr>
          <p:cNvPr id="737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A43D5D3-6816-48DA-8255-BA3EE43AC81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819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7A77F-EAA9-4CAF-A6F3-E2CC8C3BF96A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80145-77B9-443B-AF4D-6F1F0EBB9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7A77F-EAA9-4CAF-A6F3-E2CC8C3BF96A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80145-77B9-443B-AF4D-6F1F0EBB9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7A77F-EAA9-4CAF-A6F3-E2CC8C3BF96A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80145-77B9-443B-AF4D-6F1F0EBB9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7A77F-EAA9-4CAF-A6F3-E2CC8C3BF96A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80145-77B9-443B-AF4D-6F1F0EBB9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7A77F-EAA9-4CAF-A6F3-E2CC8C3BF96A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80145-77B9-443B-AF4D-6F1F0EBB9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7A77F-EAA9-4CAF-A6F3-E2CC8C3BF96A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80145-77B9-443B-AF4D-6F1F0EBB9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7A77F-EAA9-4CAF-A6F3-E2CC8C3BF96A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80145-77B9-443B-AF4D-6F1F0EBB9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7A77F-EAA9-4CAF-A6F3-E2CC8C3BF96A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80145-77B9-443B-AF4D-6F1F0EBB9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7A77F-EAA9-4CAF-A6F3-E2CC8C3BF96A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80145-77B9-443B-AF4D-6F1F0EBB9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7A77F-EAA9-4CAF-A6F3-E2CC8C3BF96A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80145-77B9-443B-AF4D-6F1F0EBB9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7A77F-EAA9-4CAF-A6F3-E2CC8C3BF96A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80145-77B9-443B-AF4D-6F1F0EBB9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7A77F-EAA9-4CAF-A6F3-E2CC8C3BF96A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80145-77B9-443B-AF4D-6F1F0EBB960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channel/UCeFZd8UVIhapGoVVcpN6HDQ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channel/UCkCUYEVb4-tIr3MbLPXuEa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display?v=pdpsc579n2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nteractive.ranok.com.ua/course/pdrychniki/matematika-pdrychnik-dlya-2-klasy-zakladv-zagalno-seredno-osvti-skvortsova-s-o-onoprnko-o-v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203598"/>
            <a:ext cx="8568952" cy="1496741"/>
          </a:xfrm>
          <a:solidFill>
            <a:schemeClr val="bg1">
              <a:alpha val="47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uk-UA" sz="3600" b="1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3600" b="1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3600" b="1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Досліджуємо </a:t>
            </a:r>
            <a:r>
              <a:rPr lang="uk-UA" sz="3600" b="1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суму однакових </a:t>
            </a:r>
            <a:r>
              <a:rPr lang="uk-UA" sz="3600" b="1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доданків</a:t>
            </a:r>
            <a:br>
              <a:rPr lang="uk-UA" sz="3600" b="1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3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3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err="1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Натал</a:t>
            </a:r>
            <a:r>
              <a:rPr lang="uk-UA" sz="36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ru-RU" sz="36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 </a:t>
            </a:r>
            <a:r>
              <a:rPr lang="ru-RU" sz="3600" b="1" dirty="0" err="1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Василівна</a:t>
            </a:r>
            <a:r>
              <a:rPr lang="ru-RU" sz="36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err="1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Червотока</a:t>
            </a:r>
            <a:r>
              <a:rPr lang="ru-RU" sz="36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</a:t>
            </a:r>
            <a:r>
              <a:rPr lang="ru-RU" sz="1800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початкових</a:t>
            </a:r>
            <a:r>
              <a:rPr lang="ru-RU" sz="1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класів</a:t>
            </a:r>
            <a:r>
              <a:rPr lang="ru-RU" sz="1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Криворізької</a:t>
            </a:r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гімназії</a:t>
            </a:r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№ 91</a:t>
            </a:r>
            <a:r>
              <a:rPr lang="ru-RU" sz="36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6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TextBox 2"/>
          <p:cNvSpPr txBox="1">
            <a:spLocks noChangeArrowheads="1"/>
          </p:cNvSpPr>
          <p:nvPr/>
        </p:nvSpPr>
        <p:spPr bwMode="auto">
          <a:xfrm>
            <a:off x="2872978" y="911226"/>
            <a:ext cx="3401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Calibri" pitchFamily="34" charset="0"/>
              </a:rPr>
              <a:t>1</a:t>
            </a:r>
            <a:endParaRPr lang="ru-RU" sz="2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771551"/>
            <a:ext cx="7200800" cy="3477875"/>
          </a:xfrm>
          <a:prstGeom prst="rect">
            <a:avLst/>
          </a:prstGeom>
          <a:solidFill>
            <a:schemeClr val="bg1">
              <a:alpha val="61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2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Усі</a:t>
            </a:r>
            <a:r>
              <a:rPr lang="ru-RU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записи </a:t>
            </a:r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занять </a:t>
            </a:r>
            <a:r>
              <a:rPr lang="ru-RU" sz="22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можна</a:t>
            </a:r>
            <a:r>
              <a:rPr lang="ru-RU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знайти</a:t>
            </a:r>
            <a:r>
              <a:rPr lang="ru-RU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наших </a:t>
            </a:r>
            <a:r>
              <a:rPr lang="en-US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YouTube-</a:t>
            </a:r>
            <a:r>
              <a:rPr lang="ru-RU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каналах. </a:t>
            </a:r>
            <a:r>
              <a:rPr lang="ru-RU" sz="22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Підписуйтесь</a:t>
            </a:r>
            <a:r>
              <a:rPr lang="ru-RU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Font typeface="Wingdings" panose="05000000000000000000" pitchFamily="2" charset="2"/>
              <a:buChar char="ü"/>
            </a:pPr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Електронні книги «Ранок»</a:t>
            </a: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Font typeface="Wingdings" panose="05000000000000000000" pitchFamily="2" charset="2"/>
              <a:buChar char="ü"/>
            </a:pP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  <a:hlinkClick r:id="rId4"/>
            </a:endParaRPr>
          </a:p>
          <a:p>
            <a:pPr marL="257175" indent="-257175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Корпорація Ранок</a:t>
            </a: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Font typeface="Wingdings" panose="05000000000000000000" pitchFamily="2" charset="2"/>
              <a:buChar char="ü"/>
            </a:pP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Дякуємо, що Ви з нами!</a:t>
            </a: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22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нових</a:t>
            </a:r>
            <a:r>
              <a:rPr lang="ru-RU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зустрічей</a:t>
            </a:r>
            <a:r>
              <a:rPr lang="ru-RU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22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іртуальній</a:t>
            </a:r>
            <a:r>
              <a:rPr lang="ru-RU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школі</a:t>
            </a:r>
            <a:r>
              <a:rPr lang="ru-RU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«Ранок»!</a:t>
            </a:r>
            <a:endParaRPr lang="en-US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200" dirty="0">
              <a:solidFill>
                <a:srgbClr val="414141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uk-UA" altLang="ru-RU" sz="1600" dirty="0" smtClean="0">
                <a:solidFill>
                  <a:srgbClr val="414141"/>
                </a:solidFill>
              </a:rPr>
              <a:t>10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18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90581" y="1706598"/>
            <a:ext cx="637874" cy="665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180" y="1784010"/>
            <a:ext cx="581927" cy="606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42701" y="2371717"/>
            <a:ext cx="661803" cy="6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664" y="2371717"/>
            <a:ext cx="630515" cy="657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71423" y="2380420"/>
            <a:ext cx="599240" cy="624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877" y="2404423"/>
            <a:ext cx="567785" cy="59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524" y="0"/>
            <a:ext cx="8568952" cy="685800"/>
          </a:xfrm>
        </p:spPr>
        <p:txBody>
          <a:bodyPr>
            <a:noAutofit/>
          </a:bodyPr>
          <a:lstStyle/>
          <a:p>
            <a:pPr algn="ctr"/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Підготовча робота до введення  арифметичної дії множення </a:t>
            </a: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8" cstate="print"/>
          <a:srcRect l="14843" b="62567"/>
          <a:stretch/>
        </p:blipFill>
        <p:spPr bwMode="auto">
          <a:xfrm>
            <a:off x="1369716" y="920125"/>
            <a:ext cx="5840032" cy="78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331640" y="3165816"/>
            <a:ext cx="356183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100" b="1" dirty="0"/>
              <a:t> 5 + 5 + 5 + 5 + 5 + 5 + 5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60968" y="3589743"/>
            <a:ext cx="119936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700" b="1" dirty="0"/>
              <a:t>7 разів</a:t>
            </a:r>
            <a:endParaRPr lang="ru-RU" sz="27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143373" y="3143748"/>
            <a:ext cx="652743" cy="415498"/>
          </a:xfrm>
          <a:prstGeom prst="rect">
            <a:avLst/>
          </a:prstGeom>
          <a:ln w="3175">
            <a:noFill/>
          </a:ln>
        </p:spPr>
        <p:txBody>
          <a:bodyPr wrap="none">
            <a:spAutoFit/>
          </a:bodyPr>
          <a:lstStyle/>
          <a:p>
            <a:r>
              <a:rPr lang="uk-UA" sz="2100" b="1" dirty="0"/>
              <a:t>= 35</a:t>
            </a:r>
            <a:endParaRPr lang="ru-RU" sz="2100" b="1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464447" y="3536163"/>
            <a:ext cx="2625347" cy="11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21399" y="3129603"/>
            <a:ext cx="436550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100" b="1" dirty="0"/>
              <a:t> 2 + 2 + 2 + 2 + 2 + 2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697149" y="3553530"/>
            <a:ext cx="119936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700" b="1" dirty="0"/>
              <a:t>6 разів</a:t>
            </a:r>
            <a:endParaRPr lang="ru-RU" sz="27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304505" y="3107535"/>
            <a:ext cx="652743" cy="415498"/>
          </a:xfrm>
          <a:prstGeom prst="rect">
            <a:avLst/>
          </a:prstGeom>
          <a:ln w="3175">
            <a:noFill/>
          </a:ln>
        </p:spPr>
        <p:txBody>
          <a:bodyPr wrap="none">
            <a:spAutoFit/>
          </a:bodyPr>
          <a:lstStyle/>
          <a:p>
            <a:r>
              <a:rPr lang="uk-UA" sz="2100" b="1" dirty="0"/>
              <a:t>= 12</a:t>
            </a:r>
            <a:endParaRPr lang="ru-RU" sz="2100" b="1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5054206" y="3482584"/>
            <a:ext cx="2196719" cy="1736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4680012" y="1716302"/>
            <a:ext cx="3053975" cy="1366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126" y="1788280"/>
            <a:ext cx="708600" cy="69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259" y="1788277"/>
            <a:ext cx="708600" cy="69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176" y="1788278"/>
            <a:ext cx="708600" cy="69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609" y="2471859"/>
            <a:ext cx="708600" cy="69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340" y="2488165"/>
            <a:ext cx="708600" cy="69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685" y="1771972"/>
            <a:ext cx="708600" cy="69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772" y="2490766"/>
            <a:ext cx="708600" cy="69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ru-RU" sz="1600" dirty="0" smtClean="0">
                <a:solidFill>
                  <a:srgbClr val="414141"/>
                </a:solidFill>
              </a:rPr>
              <a:t>2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4" grpId="0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7"/>
          <p:cNvSpPr txBox="1"/>
          <p:nvPr/>
        </p:nvSpPr>
        <p:spPr>
          <a:xfrm>
            <a:off x="2306638" y="911225"/>
            <a:ext cx="393700" cy="5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3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32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Google Shape;251;p27"/>
          <p:cNvSpPr txBox="1"/>
          <p:nvPr/>
        </p:nvSpPr>
        <p:spPr>
          <a:xfrm>
            <a:off x="128239" y="3781633"/>
            <a:ext cx="8887522" cy="555445"/>
          </a:xfrm>
          <a:prstGeom prst="rect">
            <a:avLst/>
          </a:prstGeom>
          <a:solidFill>
            <a:schemeClr val="lt1">
              <a:alpha val="60784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2400" dirty="0">
                <a:hlinkClick r:id="rId3"/>
              </a:rPr>
              <a:t>https://</a:t>
            </a:r>
            <a:r>
              <a:rPr lang="en-US" sz="2400" dirty="0" smtClean="0">
                <a:hlinkClick r:id="rId3"/>
              </a:rPr>
              <a:t>learningapps.org/display?v=pdpsc579n20</a:t>
            </a:r>
            <a:endParaRPr lang="ru-RU" sz="2400" dirty="0" smtClean="0"/>
          </a:p>
          <a:p>
            <a:pPr algn="ctr"/>
            <a:endParaRPr lang="ru-RU" sz="2400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1600" dirty="0" smtClean="0">
                <a:solidFill>
                  <a:srgbClr val="414141"/>
                </a:solidFill>
              </a:rPr>
              <a:t>3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dirty="0" err="1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Зупинись</a:t>
            </a:r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 </a:t>
            </a:r>
            <a:r>
              <a:rPr lang="ru-RU" sz="2200" dirty="0" err="1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Порахуй</a:t>
            </a:r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Інтерактивна вправа </a:t>
            </a: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987574"/>
            <a:ext cx="2740868" cy="273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441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ru-RU" sz="1600" dirty="0" smtClean="0">
                <a:solidFill>
                  <a:srgbClr val="414141"/>
                </a:solidFill>
              </a:rPr>
              <a:t>4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 + 10 + 10 + 10 </a:t>
            </a:r>
            <a:r>
              <a:rPr lang="ru-RU" dirty="0" smtClean="0"/>
              <a:t>=               </a:t>
            </a:r>
            <a:r>
              <a:rPr lang="ru-RU" dirty="0" smtClean="0"/>
              <a:t>2 + 2 + 2 =</a:t>
            </a:r>
            <a:endParaRPr lang="ru-RU" dirty="0"/>
          </a:p>
        </p:txBody>
      </p:sp>
      <p:pic>
        <p:nvPicPr>
          <p:cNvPr id="2050" name="Picture 2" descr="C:\Users\User\Desktop\10 гр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95004"/>
            <a:ext cx="1890210" cy="1000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10 гр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730" y="1873665"/>
            <a:ext cx="1998222" cy="105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10 гр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790" y="851797"/>
            <a:ext cx="1782198" cy="94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2 грн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750" y="870076"/>
            <a:ext cx="2207419" cy="116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2 грн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3" y="2079283"/>
            <a:ext cx="2207419" cy="116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User\Desktop\2 грн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109" y="3381841"/>
            <a:ext cx="2207419" cy="116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User\Desktop\10 гр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652" y="4091352"/>
            <a:ext cx="1890210" cy="1000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07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90364"/>
            <a:ext cx="8229600" cy="857250"/>
          </a:xfrm>
        </p:spPr>
        <p:txBody>
          <a:bodyPr>
            <a:noAutofit/>
          </a:bodyPr>
          <a:lstStyle/>
          <a:p>
            <a:r>
              <a:rPr lang="uk-UA" sz="3600" dirty="0"/>
              <a:t> </a:t>
            </a:r>
            <a:r>
              <a:rPr lang="uk-UA" sz="3000" dirty="0"/>
              <a:t/>
            </a:r>
            <a:br>
              <a:rPr lang="uk-UA" sz="3000" dirty="0"/>
            </a:br>
            <a:r>
              <a:rPr lang="uk-UA" sz="3000" dirty="0"/>
              <a:t/>
            </a:r>
            <a:br>
              <a:rPr lang="uk-UA" sz="3000" dirty="0"/>
            </a:br>
            <a:r>
              <a:rPr lang="uk-UA" sz="3000" dirty="0"/>
              <a:t/>
            </a:r>
            <a:br>
              <a:rPr lang="uk-UA" sz="3000" dirty="0"/>
            </a:br>
            <a:r>
              <a:rPr lang="uk-UA" sz="3000" dirty="0"/>
              <a:t/>
            </a:r>
            <a:br>
              <a:rPr lang="uk-UA" sz="3000" dirty="0"/>
            </a:br>
            <a:r>
              <a:rPr lang="uk-UA" sz="3000" dirty="0"/>
              <a:t/>
            </a:r>
            <a:br>
              <a:rPr lang="uk-UA" sz="3000" dirty="0"/>
            </a:br>
            <a:r>
              <a:rPr lang="uk-UA" sz="3000" dirty="0"/>
              <a:t/>
            </a:r>
            <a:br>
              <a:rPr lang="uk-UA" sz="3000" dirty="0"/>
            </a:br>
            <a:r>
              <a:rPr lang="uk-UA" sz="3000" dirty="0"/>
              <a:t/>
            </a:r>
            <a:br>
              <a:rPr lang="uk-UA" sz="3000" dirty="0"/>
            </a:br>
            <a:r>
              <a:rPr lang="uk-UA" sz="3000" dirty="0"/>
              <a:t/>
            </a:r>
            <a:br>
              <a:rPr lang="uk-UA" sz="3000" dirty="0"/>
            </a:br>
            <a:r>
              <a:rPr lang="uk-UA" sz="3000" dirty="0"/>
              <a:t>С. </a:t>
            </a:r>
            <a:r>
              <a:rPr lang="uk-UA" sz="3000" dirty="0" smtClean="0"/>
              <a:t>103, № 3</a:t>
            </a:r>
            <a:r>
              <a:rPr lang="uk-UA" sz="3000" dirty="0"/>
              <a:t/>
            </a:r>
            <a:br>
              <a:rPr lang="uk-UA" sz="3000" dirty="0"/>
            </a:br>
            <a:r>
              <a:rPr lang="uk-UA" sz="3000" dirty="0"/>
              <a:t/>
            </a:r>
            <a:br>
              <a:rPr lang="uk-UA" sz="3000" dirty="0"/>
            </a:br>
            <a:r>
              <a:rPr lang="uk-UA" sz="3000" dirty="0"/>
              <a:t>2 </a:t>
            </a:r>
            <a:r>
              <a:rPr lang="uk-UA" sz="3000" dirty="0" smtClean="0"/>
              <a:t>+ 2 + 2 = 6 </a:t>
            </a:r>
            <a:r>
              <a:rPr lang="uk-UA" sz="3000" dirty="0" smtClean="0"/>
              <a:t>(л.)</a:t>
            </a:r>
            <a:r>
              <a:rPr lang="uk-UA" sz="3000" dirty="0"/>
              <a:t/>
            </a:r>
            <a:br>
              <a:rPr lang="uk-UA" sz="3000" dirty="0"/>
            </a:br>
            <a:r>
              <a:rPr lang="uk-UA" sz="3000" dirty="0"/>
              <a:t/>
            </a:r>
            <a:br>
              <a:rPr lang="uk-UA" sz="3000" dirty="0"/>
            </a:br>
            <a:r>
              <a:rPr lang="uk-UA" sz="3000" dirty="0"/>
              <a:t/>
            </a:r>
            <a:br>
              <a:rPr lang="uk-UA" sz="3000" dirty="0"/>
            </a:br>
            <a:r>
              <a:rPr lang="uk-UA" sz="3000" dirty="0"/>
              <a:t/>
            </a:r>
            <a:br>
              <a:rPr lang="uk-UA" sz="3000" dirty="0"/>
            </a:b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/>
              <a:t/>
            </a:r>
            <a:br>
              <a:rPr lang="en-US" sz="3000" dirty="0"/>
            </a:br>
            <a:r>
              <a:rPr lang="uk-UA" sz="3000" dirty="0" smtClean="0"/>
              <a:t>По </a:t>
            </a:r>
            <a:r>
              <a:rPr lang="uk-UA" sz="3000" dirty="0"/>
              <a:t>2 взяли 3 рази</a:t>
            </a:r>
            <a:br>
              <a:rPr lang="uk-UA" sz="3000" dirty="0"/>
            </a:br>
            <a:endParaRPr lang="ru-RU" sz="3000" dirty="0"/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ru-RU" sz="1600" dirty="0" smtClean="0">
                <a:solidFill>
                  <a:srgbClr val="414141"/>
                </a:solidFill>
              </a:rPr>
              <a:t>5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2"/>
          <a:stretch/>
        </p:blipFill>
        <p:spPr bwMode="auto">
          <a:xfrm>
            <a:off x="1395945" y="2057262"/>
            <a:ext cx="2018836" cy="1327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23"/>
          <a:stretch/>
        </p:blipFill>
        <p:spPr bwMode="auto">
          <a:xfrm>
            <a:off x="5868144" y="1532771"/>
            <a:ext cx="2135562" cy="1381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65"/>
          <a:stretch/>
        </p:blipFill>
        <p:spPr bwMode="auto">
          <a:xfrm>
            <a:off x="3589585" y="2762934"/>
            <a:ext cx="2018836" cy="1283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4476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131230" y="870539"/>
            <a:ext cx="1280530" cy="591905"/>
          </a:xfrm>
        </p:spPr>
        <p:txBody>
          <a:bodyPr>
            <a:noAutofit/>
          </a:bodyPr>
          <a:lstStyle/>
          <a:p>
            <a:r>
              <a:rPr lang="en-US" sz="2700" b="1" dirty="0"/>
              <a:t>I</a:t>
            </a:r>
            <a:r>
              <a:rPr lang="uk-UA" sz="2700" b="1" dirty="0"/>
              <a:t> п. </a:t>
            </a:r>
            <a:r>
              <a:rPr lang="en-US" sz="2700" b="1" dirty="0"/>
              <a:t/>
            </a:r>
            <a:br>
              <a:rPr lang="en-US" sz="2700" b="1" dirty="0"/>
            </a:br>
            <a:endParaRPr lang="ru-RU" sz="2700" b="1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1175" y="-18"/>
            <a:ext cx="6849826" cy="6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6555" y="2776160"/>
            <a:ext cx="6107949" cy="384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авая фигурная скобка 10"/>
          <p:cNvSpPr/>
          <p:nvPr/>
        </p:nvSpPr>
        <p:spPr>
          <a:xfrm>
            <a:off x="3018224" y="763380"/>
            <a:ext cx="428628" cy="1232306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1013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446851" y="1064712"/>
            <a:ext cx="353597" cy="642942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uk-UA" sz="3600" b="1" spc="-75" dirty="0">
                <a:latin typeface="+mj-lt"/>
                <a:ea typeface="+mj-ea"/>
                <a:cs typeface="+mj-cs"/>
              </a:rPr>
              <a:t>?</a:t>
            </a:r>
            <a:endParaRPr lang="ru-RU" sz="3600" b="1" spc="-75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839497" y="1928808"/>
            <a:ext cx="5829300" cy="6858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uk-UA" sz="2700" b="1" spc="-75" dirty="0" smtClean="0">
                <a:latin typeface="+mj-lt"/>
                <a:ea typeface="+mj-ea"/>
                <a:cs typeface="+mj-cs"/>
              </a:rPr>
              <a:t>Розв’язання</a:t>
            </a:r>
            <a:endParaRPr lang="uk-UA" sz="2700" b="1" spc="-75" dirty="0"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defRPr/>
            </a:pPr>
            <a:r>
              <a:rPr lang="uk-UA" sz="2700" b="1" spc="-75" dirty="0">
                <a:latin typeface="+mj-lt"/>
                <a:ea typeface="+mj-ea"/>
                <a:cs typeface="+mj-cs"/>
              </a:rPr>
              <a:t>4 + 4 + 4 = 12 (м.)</a:t>
            </a:r>
            <a:endParaRPr lang="ru-RU" sz="2700" b="1" spc="-75" dirty="0">
              <a:latin typeface="+mj-lt"/>
              <a:ea typeface="+mj-ea"/>
              <a:cs typeface="+mj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1410868" y="964395"/>
            <a:ext cx="6254990" cy="356439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08610" indent="-257175">
              <a:spcBef>
                <a:spcPts val="525"/>
              </a:spcBef>
              <a:buClr>
                <a:schemeClr val="tx2"/>
              </a:buClr>
              <a:buSzPct val="95000"/>
              <a:buFont typeface="Wingdings"/>
              <a:buChar char=""/>
              <a:defRPr/>
            </a:pPr>
            <a:endParaRPr lang="ru-RU" sz="1800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421577" y="1138430"/>
            <a:ext cx="2453903" cy="428628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uk-UA" sz="2700" b="1" spc="-75" dirty="0">
                <a:latin typeface="+mj-lt"/>
                <a:ea typeface="+mj-ea"/>
                <a:cs typeface="+mj-cs"/>
              </a:rPr>
              <a:t>ІІ п. </a:t>
            </a:r>
            <a:br>
              <a:rPr lang="uk-UA" sz="2700" b="1" spc="-75" dirty="0">
                <a:latin typeface="+mj-lt"/>
                <a:ea typeface="+mj-ea"/>
                <a:cs typeface="+mj-cs"/>
              </a:rPr>
            </a:br>
            <a:endParaRPr lang="ru-RU" sz="2700" b="1" spc="-75" dirty="0">
              <a:latin typeface="+mj-lt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1410868" y="1513479"/>
            <a:ext cx="2453903" cy="482207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uk-UA" sz="2700" b="1" spc="-75" dirty="0">
                <a:latin typeface="+mj-lt"/>
                <a:ea typeface="+mj-ea"/>
                <a:cs typeface="+mj-cs"/>
              </a:rPr>
              <a:t>ІІІ п. </a:t>
            </a:r>
            <a:endParaRPr lang="ru-RU" sz="2700" b="1" spc="-75" dirty="0">
              <a:latin typeface="+mj-lt"/>
              <a:ea typeface="+mj-ea"/>
              <a:cs typeface="+mj-cs"/>
            </a:endParaRPr>
          </a:p>
        </p:txBody>
      </p:sp>
      <p:grpSp>
        <p:nvGrpSpPr>
          <p:cNvPr id="2" name="Группа 22"/>
          <p:cNvGrpSpPr/>
          <p:nvPr/>
        </p:nvGrpSpPr>
        <p:grpSpPr>
          <a:xfrm>
            <a:off x="5160768" y="1178709"/>
            <a:ext cx="591150" cy="161331"/>
            <a:chOff x="5357024" y="1357298"/>
            <a:chExt cx="788200" cy="215108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>
              <a:off x="5357818" y="1500174"/>
              <a:ext cx="785818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>
              <a:off x="5250661" y="1464455"/>
              <a:ext cx="214314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5400000">
              <a:off x="6037273" y="1463661"/>
              <a:ext cx="214314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25"/>
          <p:cNvGrpSpPr/>
          <p:nvPr/>
        </p:nvGrpSpPr>
        <p:grpSpPr>
          <a:xfrm>
            <a:off x="5161363" y="1071552"/>
            <a:ext cx="589364" cy="214314"/>
            <a:chOff x="5357818" y="1071546"/>
            <a:chExt cx="785818" cy="285752"/>
          </a:xfrm>
        </p:grpSpPr>
        <p:sp>
          <p:nvSpPr>
            <p:cNvPr id="24" name="Дуга 23"/>
            <p:cNvSpPr/>
            <p:nvPr/>
          </p:nvSpPr>
          <p:spPr>
            <a:xfrm>
              <a:off x="5357818" y="1071546"/>
              <a:ext cx="785818" cy="285752"/>
            </a:xfrm>
            <a:prstGeom prst="arc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1013"/>
            </a:p>
          </p:txBody>
        </p:sp>
        <p:sp>
          <p:nvSpPr>
            <p:cNvPr id="25" name="Дуга 24"/>
            <p:cNvSpPr/>
            <p:nvPr/>
          </p:nvSpPr>
          <p:spPr>
            <a:xfrm flipH="1">
              <a:off x="5357818" y="1071546"/>
              <a:ext cx="785818" cy="285752"/>
            </a:xfrm>
            <a:prstGeom prst="arc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1013"/>
            </a:p>
          </p:txBody>
        </p:sp>
      </p:grpSp>
      <p:grpSp>
        <p:nvGrpSpPr>
          <p:cNvPr id="4" name="Группа 26"/>
          <p:cNvGrpSpPr/>
          <p:nvPr/>
        </p:nvGrpSpPr>
        <p:grpSpPr>
          <a:xfrm>
            <a:off x="5750727" y="1178709"/>
            <a:ext cx="591150" cy="161331"/>
            <a:chOff x="5357024" y="1357298"/>
            <a:chExt cx="788200" cy="215108"/>
          </a:xfrm>
        </p:grpSpPr>
        <p:cxnSp>
          <p:nvCxnSpPr>
            <p:cNvPr id="28" name="Прямая соединительная линия 27"/>
            <p:cNvCxnSpPr/>
            <p:nvPr/>
          </p:nvCxnSpPr>
          <p:spPr>
            <a:xfrm>
              <a:off x="5357818" y="1500174"/>
              <a:ext cx="785818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5400000">
              <a:off x="5250661" y="1464455"/>
              <a:ext cx="214314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5400000">
              <a:off x="6037273" y="1463661"/>
              <a:ext cx="214314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Группа 30"/>
          <p:cNvGrpSpPr/>
          <p:nvPr/>
        </p:nvGrpSpPr>
        <p:grpSpPr>
          <a:xfrm>
            <a:off x="5751322" y="1071552"/>
            <a:ext cx="589364" cy="214314"/>
            <a:chOff x="5357818" y="1071546"/>
            <a:chExt cx="785818" cy="285752"/>
          </a:xfrm>
        </p:grpSpPr>
        <p:sp>
          <p:nvSpPr>
            <p:cNvPr id="32" name="Дуга 31"/>
            <p:cNvSpPr/>
            <p:nvPr/>
          </p:nvSpPr>
          <p:spPr>
            <a:xfrm>
              <a:off x="5357818" y="1071546"/>
              <a:ext cx="785818" cy="285752"/>
            </a:xfrm>
            <a:prstGeom prst="arc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1013"/>
            </a:p>
          </p:txBody>
        </p:sp>
        <p:sp>
          <p:nvSpPr>
            <p:cNvPr id="33" name="Дуга 32"/>
            <p:cNvSpPr/>
            <p:nvPr/>
          </p:nvSpPr>
          <p:spPr>
            <a:xfrm flipH="1">
              <a:off x="5357818" y="1071546"/>
              <a:ext cx="785818" cy="285752"/>
            </a:xfrm>
            <a:prstGeom prst="arc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1013"/>
            </a:p>
          </p:txBody>
        </p:sp>
      </p:grpSp>
      <p:grpSp>
        <p:nvGrpSpPr>
          <p:cNvPr id="6" name="Группа 33"/>
          <p:cNvGrpSpPr/>
          <p:nvPr/>
        </p:nvGrpSpPr>
        <p:grpSpPr>
          <a:xfrm>
            <a:off x="6338304" y="1178709"/>
            <a:ext cx="591150" cy="161331"/>
            <a:chOff x="5357024" y="1357298"/>
            <a:chExt cx="788200" cy="215108"/>
          </a:xfrm>
        </p:grpSpPr>
        <p:cxnSp>
          <p:nvCxnSpPr>
            <p:cNvPr id="35" name="Прямая соединительная линия 34"/>
            <p:cNvCxnSpPr/>
            <p:nvPr/>
          </p:nvCxnSpPr>
          <p:spPr>
            <a:xfrm>
              <a:off x="5357818" y="1500174"/>
              <a:ext cx="785818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5400000">
              <a:off x="5250661" y="1464455"/>
              <a:ext cx="214314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5400000">
              <a:off x="6037273" y="1463661"/>
              <a:ext cx="214314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Группа 37"/>
          <p:cNvGrpSpPr/>
          <p:nvPr/>
        </p:nvGrpSpPr>
        <p:grpSpPr>
          <a:xfrm>
            <a:off x="6338899" y="1071552"/>
            <a:ext cx="589364" cy="214314"/>
            <a:chOff x="5357818" y="1071546"/>
            <a:chExt cx="785818" cy="285752"/>
          </a:xfrm>
        </p:grpSpPr>
        <p:sp>
          <p:nvSpPr>
            <p:cNvPr id="39" name="Дуга 38"/>
            <p:cNvSpPr/>
            <p:nvPr/>
          </p:nvSpPr>
          <p:spPr>
            <a:xfrm>
              <a:off x="5357818" y="1071546"/>
              <a:ext cx="785818" cy="285752"/>
            </a:xfrm>
            <a:prstGeom prst="arc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1013"/>
            </a:p>
          </p:txBody>
        </p:sp>
        <p:sp>
          <p:nvSpPr>
            <p:cNvPr id="40" name="Дуга 39"/>
            <p:cNvSpPr/>
            <p:nvPr/>
          </p:nvSpPr>
          <p:spPr>
            <a:xfrm flipH="1">
              <a:off x="5357818" y="1071546"/>
              <a:ext cx="785818" cy="285752"/>
            </a:xfrm>
            <a:prstGeom prst="arc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1013"/>
            </a:p>
          </p:txBody>
        </p:sp>
      </p:grpSp>
      <p:grpSp>
        <p:nvGrpSpPr>
          <p:cNvPr id="8" name="Группа 40"/>
          <p:cNvGrpSpPr/>
          <p:nvPr/>
        </p:nvGrpSpPr>
        <p:grpSpPr>
          <a:xfrm flipV="1">
            <a:off x="5161363" y="1125131"/>
            <a:ext cx="1768091" cy="428628"/>
            <a:chOff x="5357818" y="1071546"/>
            <a:chExt cx="785818" cy="285752"/>
          </a:xfrm>
        </p:grpSpPr>
        <p:sp>
          <p:nvSpPr>
            <p:cNvPr id="42" name="Дуга 41"/>
            <p:cNvSpPr/>
            <p:nvPr/>
          </p:nvSpPr>
          <p:spPr>
            <a:xfrm>
              <a:off x="5357818" y="1071546"/>
              <a:ext cx="785818" cy="285752"/>
            </a:xfrm>
            <a:prstGeom prst="arc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1013"/>
            </a:p>
          </p:txBody>
        </p:sp>
        <p:sp>
          <p:nvSpPr>
            <p:cNvPr id="43" name="Дуга 42"/>
            <p:cNvSpPr/>
            <p:nvPr/>
          </p:nvSpPr>
          <p:spPr>
            <a:xfrm flipH="1">
              <a:off x="5357818" y="1071546"/>
              <a:ext cx="785818" cy="285752"/>
            </a:xfrm>
            <a:prstGeom prst="arc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1013"/>
            </a:p>
          </p:txBody>
        </p:sp>
      </p:grpSp>
      <p:sp>
        <p:nvSpPr>
          <p:cNvPr id="44" name="Прямоугольник 43"/>
          <p:cNvSpPr/>
          <p:nvPr/>
        </p:nvSpPr>
        <p:spPr>
          <a:xfrm>
            <a:off x="5268521" y="696504"/>
            <a:ext cx="41870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700" b="1" spc="-75" dirty="0"/>
              <a:t>4 </a:t>
            </a:r>
            <a:endParaRPr lang="ru-RU" sz="27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853984" y="693962"/>
            <a:ext cx="41870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700" b="1" spc="-75" dirty="0"/>
              <a:t>4 </a:t>
            </a:r>
            <a:endParaRPr lang="ru-RU" sz="2700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447248" y="696504"/>
            <a:ext cx="41870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700" b="1" spc="-75" dirty="0"/>
              <a:t>4 </a:t>
            </a:r>
            <a:endParaRPr lang="ru-RU" sz="2700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857884" y="1444061"/>
            <a:ext cx="40427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700" b="1" spc="-75" dirty="0">
                <a:solidFill>
                  <a:srgbClr val="FF0066"/>
                </a:solidFill>
              </a:rPr>
              <a:t>? </a:t>
            </a:r>
            <a:endParaRPr lang="ru-RU" sz="2700" dirty="0">
              <a:solidFill>
                <a:srgbClr val="FF0066"/>
              </a:solidFill>
            </a:endParaRPr>
          </a:p>
        </p:txBody>
      </p:sp>
      <p:pic>
        <p:nvPicPr>
          <p:cNvPr id="48" name="Picture 9"/>
          <p:cNvPicPr>
            <a:picLocks noChangeAspect="1" noChangeArrowheads="1"/>
          </p:cNvPicPr>
          <p:nvPr/>
        </p:nvPicPr>
        <p:blipFill>
          <a:blip r:embed="rId4" cstate="print"/>
          <a:srcRect t="30762" b="37282"/>
          <a:stretch>
            <a:fillRect/>
          </a:stretch>
        </p:blipFill>
        <p:spPr bwMode="auto">
          <a:xfrm>
            <a:off x="1143000" y="3785789"/>
            <a:ext cx="685800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9"/>
          <p:cNvPicPr>
            <a:picLocks noChangeAspect="1" noChangeArrowheads="1"/>
          </p:cNvPicPr>
          <p:nvPr/>
        </p:nvPicPr>
        <p:blipFill>
          <a:blip r:embed="rId4" cstate="print"/>
          <a:srcRect t="62718"/>
          <a:stretch>
            <a:fillRect/>
          </a:stretch>
        </p:blipFill>
        <p:spPr bwMode="auto">
          <a:xfrm>
            <a:off x="1196555" y="3778692"/>
            <a:ext cx="6804446" cy="75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Заголовок 1"/>
          <p:cNvSpPr txBox="1">
            <a:spLocks/>
          </p:cNvSpPr>
          <p:nvPr/>
        </p:nvSpPr>
        <p:spPr>
          <a:xfrm>
            <a:off x="2123728" y="902266"/>
            <a:ext cx="1592142" cy="589364"/>
          </a:xfrm>
          <a:prstGeom prst="rect">
            <a:avLst/>
          </a:prstGeom>
        </p:spPr>
        <p:txBody>
          <a:bodyPr vert="horz" lIns="68580" rIns="3429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>
              <a:spcBef>
                <a:spcPct val="0"/>
              </a:spcBef>
              <a:defRPr/>
            </a:pPr>
            <a:r>
              <a:rPr lang="uk-UA" sz="2700" b="1" dirty="0">
                <a:latin typeface="+mj-lt"/>
                <a:ea typeface="+mj-ea"/>
                <a:cs typeface="+mj-cs"/>
              </a:rPr>
              <a:t>– 4 м.</a:t>
            </a:r>
            <a:r>
              <a:rPr lang="en-US" sz="2700" b="1" dirty="0">
                <a:latin typeface="+mj-lt"/>
                <a:ea typeface="+mj-ea"/>
                <a:cs typeface="+mj-cs"/>
              </a:rPr>
              <a:t/>
            </a:r>
            <a:br>
              <a:rPr lang="en-US" sz="2700" b="1" dirty="0">
                <a:latin typeface="+mj-lt"/>
                <a:ea typeface="+mj-ea"/>
                <a:cs typeface="+mj-cs"/>
              </a:rPr>
            </a:br>
            <a:r>
              <a:rPr lang="ru-RU" sz="2700" b="1" dirty="0"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51" name="Заголовок 1"/>
          <p:cNvSpPr txBox="1">
            <a:spLocks/>
          </p:cNvSpPr>
          <p:nvPr/>
        </p:nvSpPr>
        <p:spPr>
          <a:xfrm>
            <a:off x="2046089" y="1135010"/>
            <a:ext cx="2453903" cy="428628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uk-UA" sz="2700" b="1" spc="-75" dirty="0">
                <a:latin typeface="+mj-lt"/>
                <a:ea typeface="+mj-ea"/>
                <a:cs typeface="+mj-cs"/>
              </a:rPr>
              <a:t> – 4 м.</a:t>
            </a:r>
            <a:br>
              <a:rPr lang="uk-UA" sz="2700" b="1" spc="-75" dirty="0">
                <a:latin typeface="+mj-lt"/>
                <a:ea typeface="+mj-ea"/>
                <a:cs typeface="+mj-cs"/>
              </a:rPr>
            </a:br>
            <a:endParaRPr lang="ru-RU" sz="2700" b="1" spc="-75" dirty="0">
              <a:latin typeface="+mj-lt"/>
              <a:ea typeface="+mj-ea"/>
              <a:cs typeface="+mj-cs"/>
            </a:endParaRPr>
          </a:p>
        </p:txBody>
      </p:sp>
      <p:sp>
        <p:nvSpPr>
          <p:cNvPr id="52" name="Заголовок 1"/>
          <p:cNvSpPr txBox="1">
            <a:spLocks/>
          </p:cNvSpPr>
          <p:nvPr/>
        </p:nvSpPr>
        <p:spPr>
          <a:xfrm>
            <a:off x="2035380" y="1513479"/>
            <a:ext cx="2453903" cy="482207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uk-UA" sz="2700" b="1" spc="-75" dirty="0">
                <a:latin typeface="+mj-lt"/>
                <a:ea typeface="+mj-ea"/>
                <a:cs typeface="+mj-cs"/>
              </a:rPr>
              <a:t> – 4 м.</a:t>
            </a:r>
            <a:endParaRPr lang="ru-RU" sz="2700" b="1" spc="-75" dirty="0">
              <a:latin typeface="+mj-lt"/>
              <a:ea typeface="+mj-ea"/>
              <a:cs typeface="+mj-cs"/>
            </a:endParaRPr>
          </a:p>
        </p:txBody>
      </p:sp>
      <p:sp>
        <p:nvSpPr>
          <p:cNvPr id="53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ru-RU" sz="1600" dirty="0" smtClean="0">
                <a:solidFill>
                  <a:srgbClr val="414141"/>
                </a:solidFill>
              </a:rPr>
              <a:t>6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 build="p"/>
      <p:bldP spid="15" grpId="0"/>
      <p:bldP spid="16" grpId="0"/>
      <p:bldP spid="44" grpId="0"/>
      <p:bldP spid="45" grpId="0"/>
      <p:bldP spid="46" grpId="0"/>
      <p:bldP spid="47" grpId="0"/>
      <p:bldP spid="50" grpId="0"/>
      <p:bldP spid="50" grpId="1"/>
      <p:bldP spid="51" grpId="0"/>
      <p:bldP spid="51" grpId="1"/>
      <p:bldP spid="52" grpId="0"/>
      <p:bldP spid="5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20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Підготовча робота до введення  арифметичної дії множення </a:t>
            </a: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1600" dirty="0" smtClean="0">
                <a:solidFill>
                  <a:srgbClr val="414141"/>
                </a:solidFill>
              </a:rPr>
              <a:t>7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971600" y="721259"/>
            <a:ext cx="7050243" cy="2864482"/>
            <a:chOff x="971600" y="721259"/>
            <a:chExt cx="7050243" cy="2864482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l="14501" b="46724"/>
            <a:stretch/>
          </p:blipFill>
          <p:spPr bwMode="auto">
            <a:xfrm>
              <a:off x="1067048" y="721259"/>
              <a:ext cx="5870884" cy="1100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2570839"/>
              <a:ext cx="1393885" cy="1014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6550" y="1750280"/>
              <a:ext cx="1234805" cy="899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4778" y="2563681"/>
              <a:ext cx="1254964" cy="913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6110" y="1744354"/>
              <a:ext cx="1368152" cy="996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7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9666" y="1563638"/>
              <a:ext cx="1472177" cy="1071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2570839"/>
              <a:ext cx="1393885" cy="1014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3117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15659" b="55614"/>
          <a:stretch/>
        </p:blipFill>
        <p:spPr bwMode="auto">
          <a:xfrm>
            <a:off x="1475656" y="771550"/>
            <a:ext cx="5789887" cy="112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Autofit/>
          </a:bodyPr>
          <a:lstStyle/>
          <a:p>
            <a:pPr algn="ctr"/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Підготовча робота до введення  арифметичної дії множення </a:t>
            </a: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1600" dirty="0" smtClean="0">
                <a:solidFill>
                  <a:srgbClr val="414141"/>
                </a:solidFill>
              </a:rPr>
              <a:t>8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7701" t="44512" b="-1"/>
          <a:stretch/>
        </p:blipFill>
        <p:spPr bwMode="auto">
          <a:xfrm>
            <a:off x="1428587" y="2139702"/>
            <a:ext cx="6336250" cy="141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153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20348" y="1178670"/>
            <a:ext cx="364131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Підручник можна завантажити тут:</a:t>
            </a:r>
            <a:endParaRPr lang="en-US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uk-UA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000" dirty="0">
                <a:hlinkClick r:id="rId3"/>
              </a:rPr>
              <a:t>http://interactive.ranok.com.ua/course/pdrychniki/matematika-pdrychnik-dlya-2-klasy-zakladv-zagalno-seredno-osvti-skvortsova-s-o-onoprnko-o-v</a:t>
            </a:r>
            <a:endParaRPr lang="ru-RU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769" y="573528"/>
            <a:ext cx="2802382" cy="356439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uk-UA" altLang="ru-RU" sz="1600" dirty="0" smtClean="0">
                <a:solidFill>
                  <a:srgbClr val="414141"/>
                </a:solidFill>
              </a:rPr>
              <a:t>9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98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1655</TotalTime>
  <Words>174</Words>
  <Application>Microsoft Office PowerPoint</Application>
  <PresentationFormat>Экран (16:9)</PresentationFormat>
  <Paragraphs>52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Досліджуємо суму однакових доданків  Наталія Василівна Червотока учитель початкових класів Криворізької гімназії № 91 </vt:lpstr>
      <vt:lpstr>Підготовча робота до введення  арифметичної дії множення </vt:lpstr>
      <vt:lpstr>Презентация PowerPoint</vt:lpstr>
      <vt:lpstr>10 + 10 + 10 + 10 =               2 + 2 + 2 =</vt:lpstr>
      <vt:lpstr>         С. 103, № 3  2 + 2 + 2 = 6 (л.)      По 2 взяли 3 рази </vt:lpstr>
      <vt:lpstr>I п.  </vt:lpstr>
      <vt:lpstr>Презентация PowerPoint</vt:lpstr>
      <vt:lpstr>Підготовча робота до введення  арифметичної дії множення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Досліджуємо суму однакових доанків</dc:title>
  <dc:creator>user</dc:creator>
  <cp:lastModifiedBy>Vika</cp:lastModifiedBy>
  <cp:revision>38</cp:revision>
  <dcterms:created xsi:type="dcterms:W3CDTF">2019-08-17T17:48:32Z</dcterms:created>
  <dcterms:modified xsi:type="dcterms:W3CDTF">2020-04-14T19:25:54Z</dcterms:modified>
</cp:coreProperties>
</file>