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1" r:id="rId4"/>
    <p:sldId id="258" r:id="rId5"/>
    <p:sldId id="266" r:id="rId6"/>
    <p:sldId id="260" r:id="rId7"/>
    <p:sldId id="259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71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8518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73625-65DE-4711-8C29-7320BB923244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11672-E443-4CC8-A70C-9B5A915A2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D11DF-0D72-414D-B029-219741440E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96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dirty="0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3D5D3-6816-48DA-8255-BA3EE43AC8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1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5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4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7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77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9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8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0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6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51C3-3E6F-4676-A34A-065F6AF616E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54F30-9B09-4E0F-866D-B5714E3A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8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ve.ranok.com.ua/course/pdrychniki/matematika-pdrychnik-dlya-2-klasy-zakladv-zagalno-seredno-osvti-skvortsova-s-o-onoprnko-o-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eFZd8UVIhapGoVVcpN6HD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interactive.ranok.com.ua/" TargetMode="External"/><Relationship Id="rId4" Type="http://schemas.openxmlformats.org/officeDocument/2006/relationships/hyperlink" Target="https://www.youtube.com/channel/UCkCUYEVb4-tIr3MbLPXuEa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453" y="1302896"/>
            <a:ext cx="8352928" cy="2893100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Використовуємо в обчисленнях               прийом округлення</a:t>
            </a:r>
            <a:endParaRPr lang="en-US" sz="3600" b="1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3600" b="1" dirty="0" err="1" smtClean="0">
                <a:solidFill>
                  <a:srgbClr val="E885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Дитинюк</a:t>
            </a:r>
            <a:r>
              <a:rPr lang="en-US" sz="3600" b="1" dirty="0">
                <a:solidFill>
                  <a:srgbClr val="E885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3600" b="1" dirty="0" smtClean="0">
                <a:solidFill>
                  <a:srgbClr val="E885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Катерина Сергіївна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початкових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класів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Одеського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ліцею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ru-RU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Ланжеронівський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ru-RU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6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51470"/>
            <a:ext cx="2105794" cy="1263476"/>
          </a:xfrm>
          <a:prstGeom prst="rect">
            <a:avLst/>
          </a:prstGeom>
          <a:solidFill>
            <a:schemeClr val="bg1">
              <a:alpha val="64000"/>
            </a:schemeClr>
          </a:solidFill>
          <a:extLst/>
        </p:spPr>
      </p:pic>
      <p:sp>
        <p:nvSpPr>
          <p:cNvPr id="8" name="Выноска-облако 7"/>
          <p:cNvSpPr/>
          <p:nvPr/>
        </p:nvSpPr>
        <p:spPr>
          <a:xfrm>
            <a:off x="2123728" y="51470"/>
            <a:ext cx="2220517" cy="924647"/>
          </a:xfrm>
          <a:prstGeom prst="cloudCallout">
            <a:avLst>
              <a:gd name="adj1" fmla="val -76237"/>
              <a:gd name="adj2" fmla="val 4978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 smtClean="0">
                <a:solidFill>
                  <a:schemeClr val="bg1"/>
                </a:solidFill>
              </a:rPr>
              <a:t>Попрацюймо </a:t>
            </a:r>
            <a:r>
              <a:rPr lang="uk-UA" sz="1500" b="1" i="1" dirty="0" smtClean="0">
                <a:solidFill>
                  <a:schemeClr val="bg1"/>
                </a:solidFill>
              </a:rPr>
              <a:t>разом</a:t>
            </a:r>
            <a:r>
              <a:rPr lang="uk-UA" sz="1500" b="1" i="1" dirty="0">
                <a:solidFill>
                  <a:schemeClr val="bg1"/>
                </a:solidFill>
              </a:rPr>
              <a:t>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774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825" y="0"/>
            <a:ext cx="596035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Згадайте, як ми до цього використовували </a:t>
            </a: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прийом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округлення.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1520" y="3252490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2193" y="1758381"/>
            <a:ext cx="1580882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64-17=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979713" y="1820686"/>
            <a:ext cx="594067" cy="5890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8" name="Прямоугольник 7"/>
          <p:cNvSpPr/>
          <p:nvPr/>
        </p:nvSpPr>
        <p:spPr>
          <a:xfrm>
            <a:off x="2062391" y="1277347"/>
            <a:ext cx="66556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3549" y="1707654"/>
            <a:ext cx="1306768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64-</a:t>
            </a:r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9773" y="1670197"/>
            <a:ext cx="42511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22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22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77935" y="1707654"/>
            <a:ext cx="699230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endParaRPr lang="ru-RU" sz="37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16783" y="1707654"/>
            <a:ext cx="105990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44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82091" y="1707654"/>
            <a:ext cx="699230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14138" y="1707654"/>
            <a:ext cx="105990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=47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2639515" y="2663901"/>
            <a:ext cx="2220517" cy="924647"/>
          </a:xfrm>
          <a:prstGeom prst="cloudCallout">
            <a:avLst>
              <a:gd name="adj1" fmla="val -77455"/>
              <a:gd name="adj2" fmla="val 7598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Вже можу рахувати гроші!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10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15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5494" y="0"/>
            <a:ext cx="25730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Попрактикуймося!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48648" y="2820442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2758" y="798697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54+ 28 =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6711213" y="1956254"/>
            <a:ext cx="2220517" cy="924647"/>
          </a:xfrm>
          <a:prstGeom prst="cloudCallout">
            <a:avLst>
              <a:gd name="adj1" fmla="val -37649"/>
              <a:gd name="adj2" fmla="val 99205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Молодці!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087369" y="769632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18" name="TextBox 17"/>
          <p:cNvSpPr txBox="1"/>
          <p:nvPr/>
        </p:nvSpPr>
        <p:spPr>
          <a:xfrm>
            <a:off x="2102944" y="366649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48750" y="784165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54+ 30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31940" y="769632"/>
            <a:ext cx="540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63988" y="798697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=82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69991" y="1824811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75+ 18 =</a:t>
            </a:r>
          </a:p>
        </p:txBody>
      </p:sp>
      <p:sp>
        <p:nvSpPr>
          <p:cNvPr id="23" name="Овал 22"/>
          <p:cNvSpPr/>
          <p:nvPr/>
        </p:nvSpPr>
        <p:spPr>
          <a:xfrm>
            <a:off x="2087368" y="1838993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24" name="TextBox 23"/>
          <p:cNvSpPr txBox="1"/>
          <p:nvPr/>
        </p:nvSpPr>
        <p:spPr>
          <a:xfrm>
            <a:off x="2087367" y="1367738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48750" y="1824811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75+20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41758" y="1820245"/>
            <a:ext cx="540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12094" y="1815666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=93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70833" y="2895786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29+ 14 =</a:t>
            </a:r>
          </a:p>
        </p:txBody>
      </p:sp>
      <p:sp>
        <p:nvSpPr>
          <p:cNvPr id="29" name="Овал 28"/>
          <p:cNvSpPr/>
          <p:nvPr/>
        </p:nvSpPr>
        <p:spPr>
          <a:xfrm>
            <a:off x="1273871" y="2866721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30" name="TextBox 29"/>
          <p:cNvSpPr txBox="1"/>
          <p:nvPr/>
        </p:nvSpPr>
        <p:spPr>
          <a:xfrm>
            <a:off x="1273870" y="2416573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81790" y="2864956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30+14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61910" y="2851555"/>
            <a:ext cx="540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12949" y="2848544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=43</a:t>
            </a: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11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807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 animBg="1"/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5494" y="0"/>
            <a:ext cx="25730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Попрактикуймося!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2748434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2758" y="798697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42-16 =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6804248" y="1794688"/>
            <a:ext cx="2220517" cy="924647"/>
          </a:xfrm>
          <a:prstGeom prst="cloudCallout">
            <a:avLst>
              <a:gd name="adj1" fmla="val -54832"/>
              <a:gd name="adj2" fmla="val 110588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Чудова робота!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948836" y="769632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18" name="TextBox 17"/>
          <p:cNvSpPr txBox="1"/>
          <p:nvPr/>
        </p:nvSpPr>
        <p:spPr>
          <a:xfrm>
            <a:off x="1950589" y="366649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124" y="771315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42-20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99892" y="735546"/>
            <a:ext cx="7017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+ 4</a:t>
            </a:r>
            <a:endParaRPr lang="ru-RU" sz="3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27510" y="748660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69991" y="1824811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83-59  =</a:t>
            </a:r>
          </a:p>
        </p:txBody>
      </p:sp>
      <p:sp>
        <p:nvSpPr>
          <p:cNvPr id="23" name="Овал 22"/>
          <p:cNvSpPr/>
          <p:nvPr/>
        </p:nvSpPr>
        <p:spPr>
          <a:xfrm>
            <a:off x="1951602" y="1806845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24" name="TextBox 23"/>
          <p:cNvSpPr txBox="1"/>
          <p:nvPr/>
        </p:nvSpPr>
        <p:spPr>
          <a:xfrm>
            <a:off x="1972747" y="1367738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03648" y="1815666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83-60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02963" y="1820245"/>
            <a:ext cx="7788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3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0090" y="1824811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70833" y="2895786"/>
            <a:ext cx="1633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35- 27 =</a:t>
            </a:r>
          </a:p>
        </p:txBody>
      </p:sp>
      <p:sp>
        <p:nvSpPr>
          <p:cNvPr id="29" name="Овал 28"/>
          <p:cNvSpPr/>
          <p:nvPr/>
        </p:nvSpPr>
        <p:spPr>
          <a:xfrm>
            <a:off x="1947967" y="2866721"/>
            <a:ext cx="475378" cy="559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30" name="TextBox 29"/>
          <p:cNvSpPr txBox="1"/>
          <p:nvPr/>
        </p:nvSpPr>
        <p:spPr>
          <a:xfrm>
            <a:off x="1899868" y="2459572"/>
            <a:ext cx="578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81790" y="2881253"/>
            <a:ext cx="1291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35-30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680734" y="2871739"/>
            <a:ext cx="620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79271" y="2866721"/>
            <a:ext cx="918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</a:t>
            </a:r>
            <a:endParaRPr lang="ru-RU" sz="3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12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06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 animBg="1"/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93658" y="1930223"/>
            <a:ext cx="3271110" cy="196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3977935" y="1027584"/>
            <a:ext cx="2436541" cy="1274136"/>
          </a:xfrm>
          <a:prstGeom prst="cloudCallout">
            <a:avLst>
              <a:gd name="adj1" fmla="val -77213"/>
              <a:gd name="adj2" fmla="val 89189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50" b="1" i="1" dirty="0">
                <a:solidFill>
                  <a:schemeClr val="bg1"/>
                </a:solidFill>
              </a:rPr>
              <a:t>Успіхів! </a:t>
            </a:r>
            <a:endParaRPr lang="ru-RU" sz="2250" b="1" i="1" dirty="0">
              <a:solidFill>
                <a:schemeClr val="bg1"/>
              </a:solidFill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13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5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20348" y="1178670"/>
            <a:ext cx="3641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Підручник можна завантажити тут: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uk-UA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hlinkClick r:id="rId3"/>
              </a:rPr>
              <a:t>http://interactive.ranok.com.ua/course/pdrychniki/matematika-pdrychnik-dlya-2-klasy-zakladv-zagalno-seredno-osvti-skvortsova-s-o-onoprnko-o-v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69" y="573528"/>
            <a:ext cx="2802382" cy="35643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14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1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Box 2"/>
          <p:cNvSpPr txBox="1">
            <a:spLocks noChangeArrowheads="1"/>
          </p:cNvSpPr>
          <p:nvPr/>
        </p:nvSpPr>
        <p:spPr bwMode="auto">
          <a:xfrm>
            <a:off x="2872978" y="911226"/>
            <a:ext cx="340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555526"/>
            <a:ext cx="7200800" cy="4431983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Усі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записи </a:t>
            </a: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занять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можна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знайти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наших </a:t>
            </a:r>
            <a:r>
              <a:rPr lang="en-US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YouTube-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каналах.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Підписуйтесь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Електронні книги «Ранок»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Корпорація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</a:t>
            </a:r>
            <a:r>
              <a:rPr lang="ru-RU" sz="20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Ранок</a:t>
            </a:r>
            <a:endParaRPr lang="ru-RU" sz="20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Також </a:t>
            </a:r>
            <a:r>
              <a:rPr lang="uk-UA" sz="20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записи онлайн-уроків розміщено на </a:t>
            </a: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сайті </a:t>
            </a:r>
            <a:r>
              <a:rPr lang="en-US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http://interactive.ranok.com.ua/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Дякуємо, що Ви з нами!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нових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зустрічей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іртуальній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школі</a:t>
            </a:r>
            <a:r>
              <a:rPr lang="ru-RU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«Ранок»!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solidFill>
                <a:srgbClr val="41414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15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4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6574" y="195486"/>
            <a:ext cx="5690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Згадай, які числа називають </a:t>
            </a:r>
            <a:r>
              <a:rPr lang="uk-UA" sz="24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круглими.</a:t>
            </a:r>
            <a:endParaRPr lang="ru-RU" sz="24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4" descr="10 — десять. натуральное четное число. регулярное число (число ...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013"/>
          </a:p>
        </p:txBody>
      </p:sp>
      <p:sp>
        <p:nvSpPr>
          <p:cNvPr id="3" name="AutoShape 6" descr="10 — десять. натуральное четное число. регулярное число (число ..."/>
          <p:cNvSpPr>
            <a:spLocks noChangeAspect="1" noChangeArrowheads="1"/>
          </p:cNvSpPr>
          <p:nvPr/>
        </p:nvSpPr>
        <p:spPr bwMode="auto">
          <a:xfrm>
            <a:off x="1373981" y="595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013"/>
          </a:p>
        </p:txBody>
      </p:sp>
      <p:sp>
        <p:nvSpPr>
          <p:cNvPr id="8" name="AutoShape 8" descr="10 — десять. натуральное четное число. регулярное число (число ..."/>
          <p:cNvSpPr>
            <a:spLocks noChangeAspect="1" noChangeArrowheads="1"/>
          </p:cNvSpPr>
          <p:nvPr/>
        </p:nvSpPr>
        <p:spPr bwMode="auto">
          <a:xfrm>
            <a:off x="1488281" y="12025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013"/>
          </a:p>
        </p:txBody>
      </p:sp>
      <p:sp>
        <p:nvSpPr>
          <p:cNvPr id="9" name="AutoShape 12" descr="20 — двадцать. натуральное четное число. регулярное число (число ..."/>
          <p:cNvSpPr>
            <a:spLocks noChangeAspect="1" noChangeArrowheads="1"/>
          </p:cNvSpPr>
          <p:nvPr/>
        </p:nvSpPr>
        <p:spPr bwMode="auto">
          <a:xfrm>
            <a:off x="1602581" y="23455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013"/>
          </a:p>
        </p:txBody>
      </p:sp>
      <p:sp>
        <p:nvSpPr>
          <p:cNvPr id="10" name="AutoShape 14" descr="20 — двадцать. натуральное четное число. регулярное число (число ..."/>
          <p:cNvSpPr>
            <a:spLocks noChangeAspect="1" noChangeArrowheads="1"/>
          </p:cNvSpPr>
          <p:nvPr/>
        </p:nvSpPr>
        <p:spPr bwMode="auto">
          <a:xfrm>
            <a:off x="1716881" y="34885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013"/>
          </a:p>
        </p:txBody>
      </p:sp>
      <p:pic>
        <p:nvPicPr>
          <p:cNvPr id="1042" name="Picture 18" descr="Нумерология: расшифровка комбинации чисел 20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03075"/>
            <a:ext cx="2564904" cy="84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10 — десять. натуральное четное число. регулярное число (число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85" y="3097228"/>
            <a:ext cx="714054" cy="54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30 — тридцать. натуральное четное число. регулярное число (число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03" y="3363838"/>
            <a:ext cx="1317149" cy="7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70 — семьдесят. натуральное четное число. в ряду натуральных чисел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20" y="1751578"/>
            <a:ext cx="1197251" cy="70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90 — девяносто. натуральное четное число. регулярное число (число ..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98" y="1029911"/>
            <a:ext cx="840656" cy="6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Гадание Сотня онлайн: на любовь, значения цифр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527" y="3640298"/>
            <a:ext cx="1436090" cy="56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37 — тридцать семь. натуральное нечетное число. 12е простое число ...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538" y="1063408"/>
            <a:ext cx="1226574" cy="72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Обратный отсчет до Нашествия - Нашествие 2016 - Форум Наших Фестивалей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872" y="862812"/>
            <a:ext cx="1165333" cy="66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36 — тридцать шесть. натуральное четное число. регулярное число ..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353" y="2369175"/>
            <a:ext cx="745472" cy="6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503213" y="3213183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Выноска-облако 24"/>
          <p:cNvSpPr/>
          <p:nvPr/>
        </p:nvSpPr>
        <p:spPr>
          <a:xfrm>
            <a:off x="1271586" y="2750860"/>
            <a:ext cx="2220517" cy="924647"/>
          </a:xfrm>
          <a:prstGeom prst="cloudCallout">
            <a:avLst>
              <a:gd name="adj1" fmla="val -60413"/>
              <a:gd name="adj2" fmla="val 5348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Кругленькі, як Я!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2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654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2512" y="195486"/>
            <a:ext cx="211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E885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Круглі числа</a:t>
            </a:r>
            <a:endParaRPr lang="ru-RU" sz="2400" b="1" dirty="0">
              <a:solidFill>
                <a:srgbClr val="E885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68560" y="2770572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663692"/>
            <a:ext cx="4512774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10, 20, 30, 40, 50, 60, </a:t>
            </a:r>
          </a:p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70, 80, 90, </a:t>
            </a:r>
            <a:r>
              <a:rPr lang="uk-UA" sz="375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100…</a:t>
            </a:r>
            <a:endParaRPr lang="ru-RU" sz="375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1399596" y="2789187"/>
            <a:ext cx="2220517" cy="924647"/>
          </a:xfrm>
          <a:prstGeom prst="cloudCallout">
            <a:avLst>
              <a:gd name="adj1" fmla="val -72681"/>
              <a:gd name="adj2" fmla="val 7112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Смачненькі, мабуть, як бублики!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3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211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270" y="123478"/>
            <a:ext cx="6731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Назви сусідні круглі числа </a:t>
            </a:r>
            <a:r>
              <a:rPr lang="uk-UA" sz="24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sz="24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кожного </a:t>
            </a:r>
            <a:r>
              <a:rPr lang="uk-UA" sz="24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числа.</a:t>
            </a:r>
            <a:endParaRPr lang="ru-RU" sz="24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18947" y="1470292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0666" y="766002"/>
            <a:ext cx="665567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6539" y="766002"/>
            <a:ext cx="12666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50,…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2713" y="766002"/>
            <a:ext cx="138691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60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7709" y="1953427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56082" y="1545637"/>
            <a:ext cx="12666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20,…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25116" y="1545637"/>
            <a:ext cx="138691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30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0665" y="2733768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7408" y="2334246"/>
            <a:ext cx="12666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70,…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25116" y="2355727"/>
            <a:ext cx="138691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80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8847" y="3481914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28391" y="3057805"/>
            <a:ext cx="12666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30,…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8947" y="3057805"/>
            <a:ext cx="138691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40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8847" y="4118843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28391" y="3705877"/>
            <a:ext cx="12666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90,…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925" y="3705877"/>
            <a:ext cx="162737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100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4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0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0500" y="339502"/>
            <a:ext cx="8064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Округлюємо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лише числа,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закінчуються цифрами: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2906391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37839" y="1131590"/>
            <a:ext cx="307007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uk-UA" sz="375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5,  6,  7,  8,  9  </a:t>
            </a:r>
            <a:endParaRPr lang="ru-RU" sz="375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1953866" y="2499742"/>
            <a:ext cx="2220517" cy="924647"/>
          </a:xfrm>
          <a:prstGeom prst="cloudCallout">
            <a:avLst>
              <a:gd name="adj1" fmla="val -70904"/>
              <a:gd name="adj2" fmla="val 4339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Я полюбляю більше!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>
                <a:solidFill>
                  <a:srgbClr val="414141"/>
                </a:solidFill>
              </a:rPr>
              <a:t>5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937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3065" y="0"/>
            <a:ext cx="673787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Заміни число найближчим круглим доданком.</a:t>
            </a: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скільки збільшилось число?  Склади рівності.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68560" y="2893641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4380" y="865084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1669" y="843558"/>
            <a:ext cx="10599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5492" y="843558"/>
            <a:ext cx="58541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4380" y="1458468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0038" y="1458468"/>
            <a:ext cx="10599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90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6703" y="1436009"/>
            <a:ext cx="58541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4379" y="2107222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0039" y="2097686"/>
            <a:ext cx="146065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40-4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4380" y="2863306"/>
            <a:ext cx="665567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50038" y="2858287"/>
            <a:ext cx="146065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60-3</a:t>
            </a:r>
            <a:endParaRPr lang="ru-RU" sz="375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899592" y="2097686"/>
            <a:ext cx="2220517" cy="924647"/>
          </a:xfrm>
          <a:prstGeom prst="cloudCallout">
            <a:avLst>
              <a:gd name="adj1" fmla="val -49203"/>
              <a:gd name="adj2" fmla="val 102051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Математика любить рівність!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6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246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625" y="0"/>
            <a:ext cx="5832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Згадайте, як ми до цього використовували </a:t>
            </a: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прийом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округлення.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9563" y="3303287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2192" y="1758381"/>
            <a:ext cx="1454244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64+7=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87724" y="1820686"/>
            <a:ext cx="331523" cy="5890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8" name="Прямоугольник 7"/>
          <p:cNvSpPr/>
          <p:nvPr/>
        </p:nvSpPr>
        <p:spPr>
          <a:xfrm>
            <a:off x="1925707" y="1220331"/>
            <a:ext cx="66556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81791" y="1758381"/>
            <a:ext cx="1420582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64+</a:t>
            </a:r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21367" y="1683212"/>
            <a:ext cx="49404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22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endParaRPr lang="ru-RU" sz="22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77934" y="1763401"/>
            <a:ext cx="58541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37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16783" y="1758381"/>
            <a:ext cx="105990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74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82090" y="1758381"/>
            <a:ext cx="58541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14138" y="1761660"/>
            <a:ext cx="939681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=71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2616923" y="2715766"/>
            <a:ext cx="2220517" cy="924647"/>
          </a:xfrm>
          <a:prstGeom prst="cloudCallout">
            <a:avLst>
              <a:gd name="adj1" fmla="val -77455"/>
              <a:gd name="adj2" fmla="val 7598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Так легко!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7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72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625" y="0"/>
            <a:ext cx="5832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Згадайте, як ми до цього використовували </a:t>
            </a: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прийом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округлення.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9563" y="3375295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2193" y="1758381"/>
            <a:ext cx="1694695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64+17=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87724" y="1820686"/>
            <a:ext cx="594067" cy="5890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8" name="Прямоугольник 7"/>
          <p:cNvSpPr/>
          <p:nvPr/>
        </p:nvSpPr>
        <p:spPr>
          <a:xfrm>
            <a:off x="2062391" y="1277347"/>
            <a:ext cx="66556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3550" y="1707654"/>
            <a:ext cx="1420582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64+</a:t>
            </a:r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9772" y="1670197"/>
            <a:ext cx="49404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22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endParaRPr lang="ru-RU" sz="22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1709395"/>
            <a:ext cx="58541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37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16783" y="1707654"/>
            <a:ext cx="105990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84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82090" y="1707654"/>
            <a:ext cx="58541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14138" y="1707654"/>
            <a:ext cx="939681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=81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2616923" y="2787774"/>
            <a:ext cx="2220517" cy="924647"/>
          </a:xfrm>
          <a:prstGeom prst="cloudCallout">
            <a:avLst>
              <a:gd name="adj1" fmla="val -77455"/>
              <a:gd name="adj2" fmla="val 7598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І дуже зручно!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8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41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625" y="0"/>
            <a:ext cx="5832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Згадайте, як ми до цього використовували </a:t>
            </a:r>
          </a:p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прийом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округлення.</a:t>
            </a: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Колобок, сказка, смайл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04" b="97407" l="12889" r="8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9563" y="3375295"/>
            <a:ext cx="2105794" cy="12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2193" y="1758381"/>
            <a:ext cx="146065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33718" y="1820686"/>
            <a:ext cx="331523" cy="5890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8" name="Прямоугольник 7"/>
          <p:cNvSpPr/>
          <p:nvPr/>
        </p:nvSpPr>
        <p:spPr>
          <a:xfrm>
            <a:off x="1925707" y="1220331"/>
            <a:ext cx="665567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81790" y="1758381"/>
            <a:ext cx="1306768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37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75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6847" y="1653648"/>
            <a:ext cx="42511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2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9923" y="1763401"/>
            <a:ext cx="699230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7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375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75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16783" y="1758381"/>
            <a:ext cx="105990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82091" y="1758381"/>
            <a:ext cx="699230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92732" y="1761660"/>
            <a:ext cx="939681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750" b="1" i="1" dirty="0">
                <a:solidFill>
                  <a:srgbClr val="AC66BB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endParaRPr lang="ru-RU" sz="3750" b="1" i="1" dirty="0">
              <a:solidFill>
                <a:srgbClr val="AC66BB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2616923" y="2787774"/>
            <a:ext cx="2220517" cy="924647"/>
          </a:xfrm>
          <a:prstGeom prst="cloudCallout">
            <a:avLst>
              <a:gd name="adj1" fmla="val -77455"/>
              <a:gd name="adj2" fmla="val 75986"/>
            </a:avLst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i="1" dirty="0">
                <a:solidFill>
                  <a:schemeClr val="bg1"/>
                </a:solidFill>
              </a:rPr>
              <a:t>Віднімаємо так </a:t>
            </a:r>
            <a:r>
              <a:rPr lang="uk-UA" sz="1500" b="1" i="1" dirty="0" smtClean="0">
                <a:solidFill>
                  <a:schemeClr val="bg1"/>
                </a:solidFill>
              </a:rPr>
              <a:t>ш</a:t>
            </a:r>
            <a:r>
              <a:rPr lang="uk-UA" sz="1500" b="1" i="1" dirty="0">
                <a:solidFill>
                  <a:schemeClr val="bg1"/>
                </a:solidFill>
              </a:rPr>
              <a:t>в</a:t>
            </a:r>
            <a:r>
              <a:rPr lang="uk-UA" sz="1500" b="1" i="1" dirty="0" smtClean="0">
                <a:solidFill>
                  <a:schemeClr val="bg1"/>
                </a:solidFill>
              </a:rPr>
              <a:t>идко</a:t>
            </a:r>
            <a:r>
              <a:rPr lang="uk-UA" sz="1500" b="1" i="1" dirty="0">
                <a:solidFill>
                  <a:schemeClr val="bg1"/>
                </a:solidFill>
              </a:rPr>
              <a:t>! 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1600" dirty="0" smtClean="0">
                <a:solidFill>
                  <a:srgbClr val="414141"/>
                </a:solidFill>
              </a:rPr>
              <a:t>9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049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1|2.6|2.1|8|0.8|5.5|1.6|0.9|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8.5|1.2|2.7|8.2|12.1|2.4|7.6|1|3.6|3.9|9.3|2.5|15.5|1.1|7.1|6.7|6.7|1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6.9|0.9|6.9|11.4|4.4|3.7|9|1.2|17.4|3.1|9.2|1.8|6.2|0.5|17.5|0.9|5.1|5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35.3|1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5.3|1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17.3|10.2|5.6|2.7|8.3|1.5|6.6|2.8|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47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9|10.9|5.3|5.4|7.6|2.6|6.6|3.1|5.7|3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9.5|2.4|1.5|11.8|4.1|10|2.2|1.6|6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9.5|3.7|3|5.6|6.1|5.4|3.3|0.9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4.1|0.9|2|17.7|1|3.2|2.7|1|2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405</Words>
  <Application>Microsoft Office PowerPoint</Application>
  <PresentationFormat>Экран (16:9)</PresentationFormat>
  <Paragraphs>153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Vika</cp:lastModifiedBy>
  <cp:revision>46</cp:revision>
  <dcterms:created xsi:type="dcterms:W3CDTF">2020-03-30T15:15:41Z</dcterms:created>
  <dcterms:modified xsi:type="dcterms:W3CDTF">2020-04-24T13:27:48Z</dcterms:modified>
</cp:coreProperties>
</file>